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8" r:id="rId4"/>
    <p:sldId id="269" r:id="rId5"/>
    <p:sldId id="276" r:id="rId6"/>
    <p:sldId id="270" r:id="rId7"/>
    <p:sldId id="260" r:id="rId8"/>
    <p:sldId id="271" r:id="rId9"/>
    <p:sldId id="272" r:id="rId10"/>
    <p:sldId id="275" r:id="rId11"/>
    <p:sldId id="277" r:id="rId12"/>
    <p:sldId id="278" r:id="rId13"/>
    <p:sldId id="279" r:id="rId14"/>
    <p:sldId id="261" r:id="rId15"/>
    <p:sldId id="267" r:id="rId16"/>
  </p:sldIdLst>
  <p:sldSz cx="24384000" cy="13716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Helvetica Neue" panose="020B0604020202020204" charset="0"/>
      <p:regular r:id="rId20"/>
      <p:bold r:id="rId21"/>
      <p:italic r:id="rId22"/>
      <p:boldItalic r:id="rId23"/>
    </p:embeddedFont>
    <p:embeddedFont>
      <p:font typeface="Helvetica Neue Ligh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7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7406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160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191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5782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2429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587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6758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67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10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8012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70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68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622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5552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4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21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ontact@sullivanproject.io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ata.go.kr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weathermap.org/" TargetMode="External"/><Relationship Id="rId5" Type="http://schemas.openxmlformats.org/officeDocument/2006/relationships/hyperlink" Target="https://developers.naver.com/" TargetMode="External"/><Relationship Id="rId4" Type="http://schemas.openxmlformats.org/officeDocument/2006/relationships/hyperlink" Target="https://developers.kaka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5" y="1934725"/>
            <a:ext cx="13428084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7500" dirty="0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파이썬</a:t>
            </a:r>
            <a:r>
              <a:rPr lang="en-US" altLang="ko-KR" sz="7500" dirty="0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, API</a:t>
            </a:r>
            <a:r>
              <a:rPr lang="ko-KR" altLang="en-US" sz="7500" dirty="0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야 놀자</a:t>
            </a:r>
            <a:r>
              <a:rPr lang="en-US" altLang="ko-KR" sz="7500" dirty="0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! 3</a:t>
            </a:r>
            <a:r>
              <a:rPr lang="ko-KR" altLang="en-US" sz="7500" dirty="0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차시 수업</a:t>
            </a:r>
            <a:r>
              <a:rPr lang="en-US" altLang="ko-KR" sz="7500" dirty="0">
                <a:solidFill>
                  <a:srgbClr val="FFFFFF"/>
                </a:solidFill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dirty="0">
              <a:latin typeface="+mn-ea"/>
              <a:ea typeface="+mn-ea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17624" y="3372100"/>
            <a:ext cx="13428085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altLang="ko-KR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- API </a:t>
            </a:r>
            <a:r>
              <a:rPr lang="ko-KR" altLang="en-US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개념 </a:t>
            </a:r>
            <a:r>
              <a:rPr lang="en-US" altLang="ko-KR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+ API </a:t>
            </a:r>
            <a:r>
              <a:rPr lang="ko-KR" altLang="en-US" sz="7500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실습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108841" y="106680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왜 기다려야 하죠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?!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123855" y="2904932"/>
            <a:ext cx="15611100" cy="250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sz="3000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77545" y="3211502"/>
            <a:ext cx="85227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/>
              <a:t>??? : </a:t>
            </a:r>
            <a:r>
              <a:rPr lang="en-US" altLang="ko-KR" sz="5000" dirty="0" smtClean="0">
                <a:solidFill>
                  <a:srgbClr val="FF0000"/>
                </a:solidFill>
              </a:rPr>
              <a:t>SERVICE KEY IS </a:t>
            </a:r>
          </a:p>
          <a:p>
            <a:pPr algn="ctr"/>
            <a:r>
              <a:rPr lang="en-US" altLang="ko-KR" sz="5000" dirty="0" smtClean="0">
                <a:solidFill>
                  <a:srgbClr val="FF0000"/>
                </a:solidFill>
              </a:rPr>
              <a:t>NOT REGISTERED ERROR 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493" y="3035673"/>
            <a:ext cx="10058400" cy="2381250"/>
          </a:xfrm>
          <a:prstGeom prst="rect">
            <a:avLst/>
          </a:prstGeom>
        </p:spPr>
      </p:pic>
      <p:pic>
        <p:nvPicPr>
          <p:cNvPr id="2050" name="Picture 2" descr="브런치에는, 왜 소설이 없을까?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302" y="281433"/>
            <a:ext cx="2596655" cy="25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10813" b="10645"/>
          <a:stretch/>
        </p:blipFill>
        <p:spPr>
          <a:xfrm>
            <a:off x="1312320" y="4842718"/>
            <a:ext cx="20413146" cy="86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108841" y="106680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API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호출이 완료되면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!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123855" y="2904932"/>
            <a:ext cx="15611100" cy="250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sz="3000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6841" y="2525340"/>
            <a:ext cx="111313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solidFill>
                  <a:schemeClr val="tx1"/>
                </a:solidFill>
              </a:rPr>
              <a:t>아래와 같이 </a:t>
            </a:r>
            <a:endParaRPr lang="en-US" altLang="ko-KR" sz="5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5000" dirty="0" smtClean="0">
                <a:solidFill>
                  <a:schemeClr val="tx1"/>
                </a:solidFill>
              </a:rPr>
              <a:t>API</a:t>
            </a:r>
            <a:r>
              <a:rPr lang="ko-KR" altLang="en-US" sz="5000" dirty="0" smtClean="0">
                <a:solidFill>
                  <a:schemeClr val="tx1"/>
                </a:solidFill>
              </a:rPr>
              <a:t>가 호출된 모습을 볼 수 있습니다</a:t>
            </a:r>
            <a:r>
              <a:rPr lang="en-US" altLang="ko-KR" sz="5000" dirty="0" smtClean="0">
                <a:solidFill>
                  <a:schemeClr val="tx1"/>
                </a:solidFill>
              </a:rPr>
              <a:t>! </a:t>
            </a:r>
            <a:endParaRPr lang="ko-KR" alt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16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108841" y="106680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API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호출이 완료되면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!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123855" y="2904932"/>
            <a:ext cx="15611100" cy="250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sz="3000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0995" y="4156556"/>
            <a:ext cx="138076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AutoNum type="arabicParenR"/>
            </a:pPr>
            <a:r>
              <a:rPr lang="ko-KR" altLang="en-US" sz="5000" dirty="0" smtClean="0">
                <a:solidFill>
                  <a:schemeClr val="tx1"/>
                </a:solidFill>
              </a:rPr>
              <a:t>호출된 </a:t>
            </a:r>
            <a:r>
              <a:rPr lang="en-US" altLang="ko-KR" sz="5000" dirty="0" smtClean="0">
                <a:solidFill>
                  <a:schemeClr val="tx1"/>
                </a:solidFill>
              </a:rPr>
              <a:t>API </a:t>
            </a:r>
            <a:r>
              <a:rPr lang="ko-KR" altLang="en-US" sz="5000" dirty="0" smtClean="0">
                <a:solidFill>
                  <a:schemeClr val="tx1"/>
                </a:solidFill>
              </a:rPr>
              <a:t>웹 페이지의 </a:t>
            </a:r>
            <a:r>
              <a:rPr lang="ko-KR" altLang="en-US" sz="5000" dirty="0" err="1" smtClean="0">
                <a:solidFill>
                  <a:schemeClr val="tx1"/>
                </a:solidFill>
              </a:rPr>
              <a:t>주소창을</a:t>
            </a:r>
            <a:r>
              <a:rPr lang="ko-KR" altLang="en-US" sz="5000" dirty="0" smtClean="0">
                <a:solidFill>
                  <a:schemeClr val="tx1"/>
                </a:solidFill>
              </a:rPr>
              <a:t> 복사한다</a:t>
            </a:r>
            <a:endParaRPr lang="en-US" altLang="ko-KR" sz="5000" dirty="0" smtClean="0">
              <a:solidFill>
                <a:schemeClr val="tx1"/>
              </a:solidFill>
            </a:endParaRPr>
          </a:p>
          <a:p>
            <a:pPr marL="914400" indent="-914400" algn="ctr">
              <a:buAutoNum type="arabicParenR"/>
            </a:pPr>
            <a:r>
              <a:rPr lang="ko-KR" altLang="en-US" sz="5000" dirty="0" smtClean="0">
                <a:solidFill>
                  <a:schemeClr val="tx1"/>
                </a:solidFill>
              </a:rPr>
              <a:t>메모장을 켠다 </a:t>
            </a:r>
            <a:endParaRPr lang="en-US" altLang="ko-KR" sz="5000" dirty="0" smtClean="0">
              <a:solidFill>
                <a:schemeClr val="tx1"/>
              </a:solidFill>
            </a:endParaRPr>
          </a:p>
          <a:p>
            <a:pPr marL="914400" indent="-914400" algn="ctr">
              <a:buAutoNum type="arabicParenR"/>
            </a:pPr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r>
              <a:rPr lang="en-US" altLang="ko-KR" sz="5000" dirty="0" smtClean="0">
                <a:solidFill>
                  <a:schemeClr val="tx1"/>
                </a:solidFill>
              </a:rPr>
              <a:t> </a:t>
            </a:r>
            <a:r>
              <a:rPr lang="en-US" altLang="ko-KR" sz="5000" dirty="0" smtClean="0">
                <a:solidFill>
                  <a:schemeClr val="accent3">
                    <a:lumMod val="75000"/>
                  </a:schemeClr>
                </a:solidFill>
              </a:rPr>
              <a:t>&amp;</a:t>
            </a:r>
            <a:r>
              <a:rPr lang="en-US" altLang="ko-KR" sz="5000" dirty="0" smtClean="0">
                <a:solidFill>
                  <a:schemeClr val="tx1"/>
                </a:solidFill>
              </a:rPr>
              <a:t> </a:t>
            </a:r>
            <a:r>
              <a:rPr lang="ko-KR" altLang="en-US" sz="5000" dirty="0" smtClean="0">
                <a:solidFill>
                  <a:schemeClr val="tx1"/>
                </a:solidFill>
              </a:rPr>
              <a:t>기준으로 정리한다 </a:t>
            </a:r>
            <a:endParaRPr lang="en-US" altLang="ko-KR" sz="5000" dirty="0" smtClean="0">
              <a:solidFill>
                <a:schemeClr val="tx1"/>
              </a:solidFill>
            </a:endParaRPr>
          </a:p>
          <a:p>
            <a:pPr marL="914400" indent="-914400" algn="ctr">
              <a:buAutoNum type="arabicParenR"/>
            </a:pPr>
            <a:endParaRPr lang="en-US" altLang="ko-KR" sz="5000" dirty="0">
              <a:solidFill>
                <a:schemeClr val="tx1"/>
              </a:solidFill>
            </a:endParaRPr>
          </a:p>
          <a:p>
            <a:pPr algn="ctr"/>
            <a:endParaRPr lang="ko-KR" altLang="en-US" sz="50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952" y="7613913"/>
            <a:ext cx="20459199" cy="25632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341600" y="7975600"/>
            <a:ext cx="4842933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28974" y="7542098"/>
            <a:ext cx="768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1</a:t>
            </a:r>
            <a:endParaRPr lang="ko-KR" alt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4082951" y="8088067"/>
            <a:ext cx="768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2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7713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108841" y="106680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API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호출이 완료되면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!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123855" y="2904932"/>
            <a:ext cx="15611100" cy="250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sz="3000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0167" y="3007524"/>
            <a:ext cx="138076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solidFill>
                  <a:schemeClr val="tx1"/>
                </a:solidFill>
              </a:rPr>
              <a:t>보기 좋게 호출된 </a:t>
            </a:r>
            <a:r>
              <a:rPr lang="en-US" altLang="ko-KR" sz="5000" dirty="0" smtClean="0">
                <a:solidFill>
                  <a:schemeClr val="tx1"/>
                </a:solidFill>
              </a:rPr>
              <a:t>URL</a:t>
            </a:r>
            <a:r>
              <a:rPr lang="ko-KR" altLang="en-US" sz="5000" dirty="0" smtClean="0">
                <a:solidFill>
                  <a:schemeClr val="tx1"/>
                </a:solidFill>
              </a:rPr>
              <a:t>을 정리하는 </a:t>
            </a:r>
            <a:r>
              <a:rPr lang="ko-KR" altLang="en-US" sz="5000" dirty="0" smtClean="0">
                <a:solidFill>
                  <a:schemeClr val="tx1"/>
                </a:solidFill>
              </a:rPr>
              <a:t>방법에 대해서 설명해드릴게요</a:t>
            </a:r>
            <a:r>
              <a:rPr lang="en-US" altLang="ko-KR" sz="5000" dirty="0" smtClean="0">
                <a:solidFill>
                  <a:schemeClr val="tx1"/>
                </a:solidFill>
              </a:rPr>
              <a:t>! </a:t>
            </a:r>
            <a:endParaRPr lang="en-US" altLang="ko-KR" sz="5000" dirty="0">
              <a:solidFill>
                <a:schemeClr val="tx1"/>
              </a:solidFill>
            </a:endParaRPr>
          </a:p>
          <a:p>
            <a:pPr algn="ctr"/>
            <a:endParaRPr lang="ko-KR" altLang="en-US" sz="5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8967" y="5796227"/>
            <a:ext cx="1481666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/>
              <a:t>http://openapi.data.go.kr/openapi/service/rest/Covid19/getCovid19SidoInfStateJson</a:t>
            </a:r>
          </a:p>
          <a:p>
            <a:r>
              <a:rPr lang="ko-KR" altLang="en-US" sz="3000" dirty="0">
                <a:solidFill>
                  <a:srgbClr val="FF0000"/>
                </a:solidFill>
              </a:rPr>
              <a:t>?</a:t>
            </a:r>
          </a:p>
          <a:p>
            <a:r>
              <a:rPr lang="ko-KR" altLang="en-US" sz="3000" dirty="0"/>
              <a:t>serviceKey=mmMLvu5rLxUPvA1KNT0wv%2FqgK2uU2aY%2FXEhGeCSvloOxBRJ%2BAXM0ZpxeslFP0fCg2AfmnjseIkcsuCt%2BaeKTzw%3D%3D</a:t>
            </a:r>
          </a:p>
          <a:p>
            <a:r>
              <a:rPr lang="ko-KR" altLang="en-US" sz="3000" dirty="0">
                <a:solidFill>
                  <a:srgbClr val="FF0000"/>
                </a:solidFill>
              </a:rPr>
              <a:t>&amp;</a:t>
            </a:r>
          </a:p>
          <a:p>
            <a:r>
              <a:rPr lang="ko-KR" altLang="en-US" sz="3000" dirty="0"/>
              <a:t>pageNo=1</a:t>
            </a:r>
          </a:p>
          <a:p>
            <a:r>
              <a:rPr lang="ko-KR" altLang="en-US" sz="3000" dirty="0">
                <a:solidFill>
                  <a:srgbClr val="FF0000"/>
                </a:solidFill>
              </a:rPr>
              <a:t>&amp;</a:t>
            </a:r>
          </a:p>
          <a:p>
            <a:r>
              <a:rPr lang="ko-KR" altLang="en-US" sz="3000" dirty="0"/>
              <a:t>numOfRows=10</a:t>
            </a:r>
          </a:p>
          <a:p>
            <a:r>
              <a:rPr lang="ko-KR" altLang="en-US" sz="3000" dirty="0">
                <a:solidFill>
                  <a:srgbClr val="FF0000"/>
                </a:solidFill>
              </a:rPr>
              <a:t>&amp;</a:t>
            </a:r>
          </a:p>
          <a:p>
            <a:r>
              <a:rPr lang="ko-KR" altLang="en-US" sz="3000" dirty="0"/>
              <a:t>startCreateDt=20201225</a:t>
            </a:r>
          </a:p>
          <a:p>
            <a:r>
              <a:rPr lang="ko-KR" altLang="en-US" sz="3000" dirty="0">
                <a:solidFill>
                  <a:srgbClr val="FF0000"/>
                </a:solidFill>
              </a:rPr>
              <a:t>&amp;</a:t>
            </a:r>
          </a:p>
          <a:p>
            <a:r>
              <a:rPr lang="ko-KR" altLang="en-US" sz="3000" dirty="0"/>
              <a:t>endCreateDt=20201225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9470" y="6220391"/>
            <a:ext cx="8100763" cy="35938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8664" y="10349417"/>
            <a:ext cx="78468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이 요청변수 페이지와 </a:t>
            </a:r>
            <a:r>
              <a:rPr lang="en-US" altLang="ko-KR" sz="3000" dirty="0" smtClean="0"/>
              <a:t>1:1 </a:t>
            </a:r>
            <a:r>
              <a:rPr lang="ko-KR" altLang="en-US" sz="3000" dirty="0" smtClean="0"/>
              <a:t>대응</a:t>
            </a:r>
            <a:r>
              <a:rPr lang="en-US" altLang="ko-KR" sz="3000" dirty="0" smtClean="0"/>
              <a:t>! 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26229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6"/>
          <p:cNvGrpSpPr/>
          <p:nvPr/>
        </p:nvGrpSpPr>
        <p:grpSpPr>
          <a:xfrm>
            <a:off x="-88964" y="-1450154"/>
            <a:ext cx="24561866" cy="16616309"/>
            <a:chOff x="0" y="0"/>
            <a:chExt cx="24561866" cy="16616307"/>
          </a:xfrm>
        </p:grpSpPr>
        <p:pic>
          <p:nvPicPr>
            <p:cNvPr id="138" name="Google Shape;138;p6" descr="cover.jpg"/>
            <p:cNvPicPr preferRelativeResize="0"/>
            <p:nvPr/>
          </p:nvPicPr>
          <p:blipFill rotWithShape="1">
            <a:blip r:embed="rId3">
              <a:alphaModFix/>
            </a:blip>
            <a:srcRect l="282" r="1194"/>
            <a:stretch/>
          </p:blipFill>
          <p:spPr>
            <a:xfrm>
              <a:off x="0" y="0"/>
              <a:ext cx="24561866" cy="16616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6"/>
            <p:cNvSpPr/>
            <p:nvPr/>
          </p:nvSpPr>
          <p:spPr>
            <a:xfrm>
              <a:off x="88963" y="1450153"/>
              <a:ext cx="24384001" cy="13716002"/>
            </a:xfrm>
            <a:prstGeom prst="rect">
              <a:avLst/>
            </a:prstGeom>
            <a:gradFill>
              <a:gsLst>
                <a:gs pos="0">
                  <a:srgbClr val="FFFFFF">
                    <a:alpha val="91764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40" name="Google Shape;140;p6" descr="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0" y="4451850"/>
            <a:ext cx="4572001" cy="48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 👍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1517625" y="3730075"/>
            <a:ext cx="10591800" cy="16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개인 관련 정보 (이메일, 페이스북 등)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sng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  <a:hlinkClick r:id="rId5"/>
              </a:rPr>
              <a:t>contact@sullivanproject.io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108841" y="106680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차시 내용 복습하기 </a:t>
            </a:r>
            <a:r>
              <a:rPr lang="en-US" altLang="ko-KR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– </a:t>
            </a:r>
            <a:r>
              <a:rPr lang="ko-KR" altLang="en-US" sz="6000" b="1" dirty="0">
                <a:solidFill>
                  <a:srgbClr val="111518"/>
                </a:solidFill>
                <a:latin typeface="+mn-ea"/>
                <a:ea typeface="+mn-ea"/>
                <a:cs typeface="Noto Sans KR"/>
                <a:sym typeface="Noto Sans KR"/>
              </a:rPr>
              <a:t>모듈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108841" y="3130988"/>
            <a:ext cx="15611100" cy="630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b="1" dirty="0" smtClean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500" b="1" dirty="0" smtClean="0">
                <a:latin typeface="+mn-ea"/>
                <a:ea typeface="+mn-ea"/>
                <a:cs typeface="Noto Sans KR"/>
                <a:sym typeface="Noto Sans KR"/>
              </a:rPr>
              <a:t>모듈</a:t>
            </a:r>
            <a:r>
              <a:rPr lang="ko-KR" altLang="en-US" sz="3000" dirty="0" smtClean="0">
                <a:latin typeface="+mn-ea"/>
                <a:ea typeface="+mn-ea"/>
                <a:cs typeface="Noto Sans KR"/>
                <a:sym typeface="Noto Sans KR"/>
              </a:rPr>
              <a:t>이란</a:t>
            </a: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? Like </a:t>
            </a: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퍼즐</a:t>
            </a: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,</a:t>
            </a: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블록 </a:t>
            </a:r>
            <a:r>
              <a:rPr lang="ko-KR" altLang="en-US" sz="3000" dirty="0" err="1">
                <a:latin typeface="+mn-ea"/>
                <a:ea typeface="+mn-ea"/>
                <a:cs typeface="Noto Sans KR"/>
                <a:sym typeface="Noto Sans KR"/>
              </a:rPr>
              <a:t>끼워넣기</a:t>
            </a: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lang="en-US" altLang="ko-KR" sz="3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000" dirty="0">
              <a:latin typeface="+mn-ea"/>
              <a:ea typeface="+mn-ea"/>
              <a:cs typeface="Noto Sans KR"/>
              <a:sym typeface="Noto Sans KR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파일 안에 </a:t>
            </a: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import</a:t>
            </a: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를 하여 사용하고 싶은 라이브러리를 가져와서 사용하기 </a:t>
            </a:r>
            <a:endParaRPr lang="en-US" altLang="ko-KR" sz="3000" dirty="0">
              <a:latin typeface="+mn-ea"/>
              <a:ea typeface="+mn-ea"/>
              <a:cs typeface="Noto Sans KR"/>
              <a:sym typeface="Noto Sans KR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endParaRPr lang="en-US" altLang="ko-KR" sz="3000" dirty="0" smtClean="0">
              <a:latin typeface="+mn-ea"/>
              <a:ea typeface="+mn-ea"/>
              <a:cs typeface="Noto Sans KR"/>
              <a:sym typeface="Noto Sans KR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endParaRPr lang="en-US" altLang="ko-KR" sz="3000" dirty="0">
              <a:latin typeface="+mn-ea"/>
              <a:ea typeface="+mn-ea"/>
              <a:cs typeface="Noto Sans KR"/>
              <a:sym typeface="Noto Sans KR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파일 하나하나를 뜻하며</a:t>
            </a: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(.</a:t>
            </a:r>
            <a:r>
              <a:rPr lang="en-US" altLang="ko-KR" sz="3000" dirty="0" err="1">
                <a:latin typeface="+mn-ea"/>
                <a:ea typeface="+mn-ea"/>
                <a:cs typeface="Noto Sans KR"/>
                <a:sym typeface="Noto Sans KR"/>
              </a:rPr>
              <a:t>py</a:t>
            </a: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)</a:t>
            </a: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이들이 모여 하나의 프로그램</a:t>
            </a: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(</a:t>
            </a: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파이썬 프로그램</a:t>
            </a: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) </a:t>
            </a: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생성</a:t>
            </a: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sz="3000" dirty="0">
              <a:latin typeface="+mn-ea"/>
              <a:ea typeface="+mn-ea"/>
              <a:cs typeface="Noto Sans KR"/>
              <a:sym typeface="Noto Sans KR"/>
            </a:endParaRPr>
          </a:p>
        </p:txBody>
      </p:sp>
      <p:pic>
        <p:nvPicPr>
          <p:cNvPr id="1026" name="Picture 2" descr="21세기 조립의 미학-모듈 시대가 온다! - LG케미토피아">
            <a:extLst>
              <a:ext uri="{FF2B5EF4-FFF2-40B4-BE49-F238E27FC236}">
                <a16:creationId xmlns="" xmlns:a16="http://schemas.microsoft.com/office/drawing/2014/main" id="{3BB66000-0477-4339-B713-3904B371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9" y="3698685"/>
            <a:ext cx="8534401" cy="51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1BFBA6C-A8FB-4CE4-843E-EAB8B4B93268}"/>
              </a:ext>
            </a:extLst>
          </p:cNvPr>
          <p:cNvSpPr txBox="1"/>
          <p:nvPr/>
        </p:nvSpPr>
        <p:spPr>
          <a:xfrm>
            <a:off x="22320949" y="8914628"/>
            <a:ext cx="383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LG </a:t>
            </a:r>
            <a:r>
              <a:rPr lang="ko-KR" altLang="en-US" dirty="0" err="1"/>
              <a:t>화학블로그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108841" y="106680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이제 </a:t>
            </a:r>
            <a:r>
              <a:rPr lang="ko-KR" altLang="en-US" sz="6000" b="1" dirty="0" err="1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우리는요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108841" y="3130988"/>
            <a:ext cx="17709018" cy="500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3500" b="1" dirty="0" smtClean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b="1" dirty="0" smtClean="0">
                <a:latin typeface="+mn-ea"/>
                <a:ea typeface="+mn-ea"/>
                <a:cs typeface="Noto Sans KR"/>
                <a:sym typeface="Noto Sans KR"/>
              </a:rPr>
              <a:t>1,2</a:t>
            </a:r>
            <a:r>
              <a:rPr lang="ko-KR" altLang="en-US" sz="4000" b="1" dirty="0" err="1">
                <a:latin typeface="+mn-ea"/>
                <a:ea typeface="+mn-ea"/>
                <a:cs typeface="Noto Sans KR"/>
                <a:sym typeface="Noto Sans KR"/>
              </a:rPr>
              <a:t>차시에</a:t>
            </a:r>
            <a:r>
              <a:rPr lang="ko-KR" altLang="en-US" sz="4000" b="1" dirty="0">
                <a:latin typeface="+mn-ea"/>
                <a:ea typeface="+mn-ea"/>
                <a:cs typeface="Noto Sans KR"/>
                <a:sym typeface="Noto Sans KR"/>
              </a:rPr>
              <a:t> 배웠던 </a:t>
            </a:r>
            <a:r>
              <a:rPr lang="en-US" altLang="ko-KR" sz="4000" b="1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Noto Sans KR"/>
                <a:sym typeface="Noto Sans KR"/>
              </a:rPr>
              <a:t>Python</a:t>
            </a:r>
            <a:r>
              <a:rPr lang="en-US" altLang="ko-KR" sz="4000" b="1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r>
              <a:rPr lang="ko-KR" altLang="en-US" sz="4000" b="1" dirty="0">
                <a:latin typeface="+mn-ea"/>
                <a:ea typeface="+mn-ea"/>
                <a:cs typeface="Noto Sans KR"/>
                <a:sym typeface="Noto Sans KR"/>
              </a:rPr>
              <a:t>개념</a:t>
            </a:r>
            <a:r>
              <a:rPr lang="en-US" altLang="ko-KR" sz="4000" b="1" dirty="0">
                <a:latin typeface="+mn-ea"/>
                <a:ea typeface="+mn-ea"/>
                <a:cs typeface="Noto Sans KR"/>
                <a:sym typeface="Noto Sans KR"/>
              </a:rPr>
              <a:t>(</a:t>
            </a:r>
            <a:r>
              <a:rPr lang="ko-KR" altLang="en-US" sz="4000" b="1" dirty="0">
                <a:latin typeface="+mn-ea"/>
                <a:ea typeface="+mn-ea"/>
                <a:cs typeface="Noto Sans KR"/>
                <a:sym typeface="Noto Sans KR"/>
              </a:rPr>
              <a:t>앞으로도 배울 </a:t>
            </a:r>
            <a:r>
              <a:rPr lang="ko-KR" altLang="en-US" sz="4000" b="1" dirty="0" err="1">
                <a:latin typeface="+mn-ea"/>
                <a:ea typeface="+mn-ea"/>
                <a:cs typeface="Noto Sans KR"/>
                <a:sym typeface="Noto Sans KR"/>
              </a:rPr>
              <a:t>거에요</a:t>
            </a:r>
            <a:r>
              <a:rPr lang="en-US" altLang="ko-KR" sz="4000" b="1" dirty="0">
                <a:latin typeface="+mn-ea"/>
                <a:ea typeface="+mn-ea"/>
                <a:cs typeface="Noto Sans KR"/>
                <a:sym typeface="Noto Sans KR"/>
              </a:rPr>
              <a:t>!)</a:t>
            </a:r>
            <a:r>
              <a:rPr lang="ko-KR" altLang="en-US" sz="4000" b="1" dirty="0" smtClean="0">
                <a:latin typeface="+mn-ea"/>
                <a:ea typeface="+mn-ea"/>
                <a:cs typeface="Noto Sans KR"/>
                <a:sym typeface="Noto Sans KR"/>
              </a:rPr>
              <a:t>과 </a:t>
            </a:r>
            <a:endParaRPr lang="en-US" altLang="ko-KR" sz="4000" b="1" dirty="0" smtClean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Noto Sans KR"/>
                <a:sym typeface="Noto Sans KR"/>
              </a:rPr>
              <a:t>Atom </a:t>
            </a:r>
            <a:r>
              <a:rPr lang="en-US" altLang="ko-KR" sz="4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Noto Sans KR"/>
                <a:sym typeface="Noto Sans KR"/>
              </a:rPr>
              <a:t>Editor</a:t>
            </a:r>
            <a:r>
              <a:rPr lang="en-US" altLang="ko-KR" sz="4000" b="1" dirty="0" err="1" smtClean="0">
                <a:latin typeface="+mn-ea"/>
                <a:ea typeface="+mn-ea"/>
                <a:cs typeface="Noto Sans KR"/>
                <a:sym typeface="Noto Sans KR"/>
              </a:rPr>
              <a:t>,</a:t>
            </a:r>
            <a:r>
              <a:rPr lang="en-US" altLang="ko-KR" sz="40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ea typeface="+mn-ea"/>
                <a:cs typeface="Noto Sans KR"/>
                <a:sym typeface="Noto Sans KR"/>
              </a:rPr>
              <a:t>html</a:t>
            </a:r>
            <a:endParaRPr lang="en-US" altLang="ko-KR" sz="4000" b="1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000" b="1" dirty="0">
                <a:latin typeface="+mn-ea"/>
                <a:ea typeface="+mn-ea"/>
                <a:cs typeface="Noto Sans KR"/>
                <a:sym typeface="Noto Sans KR"/>
              </a:rPr>
              <a:t>그리고 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 KR"/>
                <a:sym typeface="Noto Sans KR"/>
              </a:rPr>
              <a:t>API</a:t>
            </a:r>
            <a:r>
              <a:rPr lang="ko-KR" altLang="en-US" sz="4000" b="1" dirty="0">
                <a:latin typeface="+mn-ea"/>
                <a:ea typeface="+mn-ea"/>
                <a:cs typeface="Noto Sans KR"/>
                <a:sym typeface="Noto Sans KR"/>
              </a:rPr>
              <a:t>를 활용하여 코로나 실시간 웹사이트를 만들 </a:t>
            </a:r>
            <a:r>
              <a:rPr lang="ko-KR" altLang="en-US" sz="4000" b="1" dirty="0" err="1">
                <a:latin typeface="+mn-ea"/>
                <a:ea typeface="+mn-ea"/>
                <a:cs typeface="Noto Sans KR"/>
                <a:sym typeface="Noto Sans KR"/>
              </a:rPr>
              <a:t>거에요</a:t>
            </a:r>
            <a:r>
              <a:rPr lang="en-US" altLang="ko-KR" sz="4000" b="1" dirty="0">
                <a:latin typeface="+mn-ea"/>
                <a:ea typeface="+mn-ea"/>
                <a:cs typeface="Noto Sans KR"/>
                <a:sym typeface="Noto Sans KR"/>
              </a:rPr>
              <a:t>! </a:t>
            </a:r>
            <a:r>
              <a:rPr lang="ko-KR" altLang="en-US" sz="4000" b="1" dirty="0" smtClean="0">
                <a:latin typeface="+mn-ea"/>
                <a:ea typeface="+mn-ea"/>
                <a:cs typeface="Noto Sans KR"/>
                <a:sym typeface="Noto Sans KR"/>
              </a:rPr>
              <a:t> </a:t>
            </a: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sz="3000" dirty="0">
              <a:latin typeface="+mn-ea"/>
              <a:ea typeface="+mn-ea"/>
              <a:cs typeface="Noto Sans KR"/>
              <a:sym typeface="Noto Sans KR"/>
            </a:endParaRPr>
          </a:p>
        </p:txBody>
      </p:sp>
      <p:pic>
        <p:nvPicPr>
          <p:cNvPr id="2050" name="Picture 2" descr="파이썬 입문 | 프로그래머스">
            <a:extLst>
              <a:ext uri="{FF2B5EF4-FFF2-40B4-BE49-F238E27FC236}">
                <a16:creationId xmlns="" xmlns:a16="http://schemas.microsoft.com/office/drawing/2014/main" id="{C8B244B4-120E-4E87-B6C7-0B278CEA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9" y="-1"/>
            <a:ext cx="5364787" cy="34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tom 필수 플러그인 리스트 (Can't live without it) – Captain Pangyo">
            <a:extLst>
              <a:ext uri="{FF2B5EF4-FFF2-40B4-BE49-F238E27FC236}">
                <a16:creationId xmlns="" xmlns:a16="http://schemas.microsoft.com/office/drawing/2014/main" id="{154BDC92-3908-4B98-99BF-CCFAB3D8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2374" y="5187564"/>
            <a:ext cx="52516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공공데이터포털 (@koreadataportal) | Twitter">
            <a:extLst>
              <a:ext uri="{FF2B5EF4-FFF2-40B4-BE49-F238E27FC236}">
                <a16:creationId xmlns="" xmlns:a16="http://schemas.microsoft.com/office/drawing/2014/main" id="{0D552530-E3A7-463D-9A54-F3622F38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573" y="8381999"/>
            <a:ext cx="5375213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글그림의 애니인사이드 , 인간을 뛰어넘은 로봇 - 단대신문">
            <a:extLst>
              <a:ext uri="{FF2B5EF4-FFF2-40B4-BE49-F238E27FC236}">
                <a16:creationId xmlns="" xmlns:a16="http://schemas.microsoft.com/office/drawing/2014/main" id="{98C7D33A-A95C-4D69-ADCE-288CEEAD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172" y="8839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타원형 2">
            <a:extLst>
              <a:ext uri="{FF2B5EF4-FFF2-40B4-BE49-F238E27FC236}">
                <a16:creationId xmlns="" xmlns:a16="http://schemas.microsoft.com/office/drawing/2014/main" id="{BE881400-651F-4F90-8301-F5F877AC9E6E}"/>
              </a:ext>
            </a:extLst>
          </p:cNvPr>
          <p:cNvSpPr/>
          <p:nvPr/>
        </p:nvSpPr>
        <p:spPr>
          <a:xfrm>
            <a:off x="1718441" y="9680028"/>
            <a:ext cx="5376042" cy="2969172"/>
          </a:xfrm>
          <a:prstGeom prst="wedgeEllipseCallout">
            <a:avLst>
              <a:gd name="adj1" fmla="val 70369"/>
              <a:gd name="adj2" fmla="val 10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저는 </a:t>
            </a:r>
            <a:r>
              <a:rPr lang="ko-KR" altLang="en-US" sz="3000" dirty="0" err="1"/>
              <a:t>아니에요</a:t>
            </a:r>
            <a:r>
              <a:rPr lang="ko-KR" altLang="en-US" sz="30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2F8A74D-BCB8-4BAE-872A-2DCBAA93EC47}"/>
              </a:ext>
            </a:extLst>
          </p:cNvPr>
          <p:cNvSpPr txBox="1"/>
          <p:nvPr/>
        </p:nvSpPr>
        <p:spPr>
          <a:xfrm>
            <a:off x="11214112" y="13469779"/>
            <a:ext cx="1583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단대신문</a:t>
            </a:r>
          </a:p>
        </p:txBody>
      </p:sp>
    </p:spTree>
    <p:extLst>
      <p:ext uri="{BB962C8B-B14F-4D97-AF65-F5344CB8AC3E}">
        <p14:creationId xmlns:p14="http://schemas.microsoft.com/office/powerpoint/2010/main" val="908515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108841" y="106680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API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는 무엇인가요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?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77298" y="2775388"/>
            <a:ext cx="21835826" cy="1070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>API</a:t>
            </a: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는 </a:t>
            </a:r>
            <a:r>
              <a:rPr lang="ko-KR" altLang="en-US" sz="4000" b="1" dirty="0">
                <a:latin typeface="+mn-ea"/>
                <a:ea typeface="+mn-ea"/>
                <a:cs typeface="Noto Sans KR"/>
                <a:sym typeface="Noto Sans KR"/>
              </a:rPr>
              <a:t>홈페이지</a:t>
            </a:r>
            <a:r>
              <a:rPr lang="en-US" altLang="ko-KR" sz="4000" b="1" dirty="0">
                <a:latin typeface="+mn-ea"/>
                <a:ea typeface="+mn-ea"/>
                <a:cs typeface="Noto Sans KR"/>
                <a:sym typeface="Noto Sans KR"/>
              </a:rPr>
              <a:t>, </a:t>
            </a:r>
            <a:r>
              <a:rPr lang="ko-KR" altLang="en-US" sz="4000" b="1" dirty="0">
                <a:latin typeface="+mn-ea"/>
                <a:ea typeface="+mn-ea"/>
                <a:cs typeface="Noto Sans KR"/>
                <a:sym typeface="Noto Sans KR"/>
              </a:rPr>
              <a:t>프로그램 등에서 제공하는 정보를 받아와서 </a:t>
            </a:r>
            <a:r>
              <a:rPr lang="en-US" altLang="ko-KR" sz="4000" b="1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4000" b="1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ko-KR" altLang="en-US" sz="4000" b="1" dirty="0">
                <a:latin typeface="+mn-ea"/>
                <a:ea typeface="+mn-ea"/>
                <a:cs typeface="Noto Sans KR"/>
                <a:sym typeface="Noto Sans KR"/>
              </a:rPr>
              <a:t>그 정보를 사용할 수 있는 플랫폼</a:t>
            </a: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 입니다</a:t>
            </a: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>. (</a:t>
            </a: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요약하면</a:t>
            </a: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>, </a:t>
            </a: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데이터</a:t>
            </a: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>!)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우리가 코로나 실시간 데이터를 </a:t>
            </a:r>
            <a:r>
              <a:rPr lang="ko-KR" altLang="en-US" sz="4000" dirty="0" err="1">
                <a:latin typeface="+mn-ea"/>
                <a:ea typeface="+mn-ea"/>
                <a:cs typeface="Noto Sans KR"/>
                <a:sym typeface="Noto Sans KR"/>
              </a:rPr>
              <a:t>받아오기</a:t>
            </a: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 위해서는</a:t>
            </a: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ko-KR" altLang="en-US" sz="4000" b="1" dirty="0" err="1">
                <a:latin typeface="+mn-ea"/>
                <a:ea typeface="+mn-ea"/>
                <a:cs typeface="Noto Sans KR"/>
                <a:sym typeface="Noto Sans KR"/>
              </a:rPr>
              <a:t>공공데이터포털</a:t>
            </a: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  <a:hlinkClick r:id="rId4"/>
              </a:rPr>
              <a:t>https://www.data.go.kr/</a:t>
            </a: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페이지에서 </a:t>
            </a: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>API</a:t>
            </a: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를 받아옵니다</a:t>
            </a: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>. </a:t>
            </a:r>
            <a:b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sz="3000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E5E36C11-CC7A-4412-8CD5-676F21100BFE}"/>
              </a:ext>
            </a:extLst>
          </p:cNvPr>
          <p:cNvSpPr/>
          <p:nvPr/>
        </p:nvSpPr>
        <p:spPr>
          <a:xfrm>
            <a:off x="5674230" y="5434045"/>
            <a:ext cx="2827621" cy="24121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사용자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/>
            </a:r>
            <a:br>
              <a:rPr lang="en-US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</a:rPr>
              <a:t>설리번</a:t>
            </a:r>
            <a:r>
              <a:rPr lang="ko-KR" altLang="en-US" sz="2000" dirty="0">
                <a:solidFill>
                  <a:schemeClr val="tx1"/>
                </a:solidFill>
              </a:rPr>
              <a:t> 프로젝트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D186F01E-99AC-433C-8CF8-C91721B38A31}"/>
              </a:ext>
            </a:extLst>
          </p:cNvPr>
          <p:cNvCxnSpPr/>
          <p:nvPr/>
        </p:nvCxnSpPr>
        <p:spPr>
          <a:xfrm>
            <a:off x="9965813" y="6118519"/>
            <a:ext cx="3358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484842ED-EDEE-4270-B20C-DFAF6E283DC5}"/>
              </a:ext>
            </a:extLst>
          </p:cNvPr>
          <p:cNvCxnSpPr>
            <a:cxnSpLocks/>
          </p:cNvCxnSpPr>
          <p:nvPr/>
        </p:nvCxnSpPr>
        <p:spPr>
          <a:xfrm flipH="1">
            <a:off x="9965813" y="6841067"/>
            <a:ext cx="3358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B1E22D10-341F-4286-BF93-3A2E68FE03DC}"/>
              </a:ext>
            </a:extLst>
          </p:cNvPr>
          <p:cNvSpPr/>
          <p:nvPr/>
        </p:nvSpPr>
        <p:spPr>
          <a:xfrm>
            <a:off x="14571538" y="5434045"/>
            <a:ext cx="2827621" cy="241212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API </a:t>
            </a:r>
            <a:r>
              <a:rPr lang="ko-KR" altLang="en-US" sz="2000" b="1" dirty="0">
                <a:solidFill>
                  <a:schemeClr val="tx1"/>
                </a:solidFill>
              </a:rPr>
              <a:t>제공자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공공</a:t>
            </a:r>
            <a:r>
              <a:rPr lang="en-US" altLang="ko-KR" sz="2000" dirty="0">
                <a:solidFill>
                  <a:schemeClr val="tx1"/>
                </a:solidFill>
              </a:rPr>
              <a:t/>
            </a:r>
            <a:br>
              <a:rPr lang="en-US" altLang="ko-KR" sz="2000" dirty="0">
                <a:solidFill>
                  <a:schemeClr val="tx1"/>
                </a:solidFill>
              </a:rPr>
            </a:br>
            <a:r>
              <a:rPr lang="ko-KR" altLang="en-US" sz="2000" dirty="0" err="1">
                <a:solidFill>
                  <a:schemeClr val="tx1"/>
                </a:solidFill>
              </a:rPr>
              <a:t>데이터포털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99796C8-82FE-4CEA-BCB1-539DEFED086C}"/>
              </a:ext>
            </a:extLst>
          </p:cNvPr>
          <p:cNvSpPr txBox="1"/>
          <p:nvPr/>
        </p:nvSpPr>
        <p:spPr>
          <a:xfrm>
            <a:off x="9921191" y="5434045"/>
            <a:ext cx="388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코로나 실시간 데이터 요청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7CBF654-2BB4-4E0F-85B4-187FF78ADFE3}"/>
              </a:ext>
            </a:extLst>
          </p:cNvPr>
          <p:cNvSpPr txBox="1"/>
          <p:nvPr/>
        </p:nvSpPr>
        <p:spPr>
          <a:xfrm>
            <a:off x="9965813" y="7163505"/>
            <a:ext cx="388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코로나 실시간 데이터 제공 </a:t>
            </a:r>
          </a:p>
        </p:txBody>
      </p:sp>
    </p:spTree>
    <p:extLst>
      <p:ext uri="{BB962C8B-B14F-4D97-AF65-F5344CB8AC3E}">
        <p14:creationId xmlns:p14="http://schemas.microsoft.com/office/powerpoint/2010/main" val="68827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108841" y="106680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더 알아봐요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API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399" y="2844800"/>
            <a:ext cx="23351067" cy="107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우리가 사용하는 공공데이터포털 </a:t>
            </a:r>
            <a:r>
              <a:rPr lang="en-US" altLang="ko-KR" sz="4000" dirty="0" smtClean="0"/>
              <a:t>API </a:t>
            </a:r>
            <a:r>
              <a:rPr lang="ko-KR" altLang="en-US" sz="4000" dirty="0" smtClean="0"/>
              <a:t>외에도 다양한 </a:t>
            </a:r>
            <a:r>
              <a:rPr lang="en-US" altLang="ko-KR" sz="4000" dirty="0" smtClean="0"/>
              <a:t>API</a:t>
            </a:r>
            <a:r>
              <a:rPr lang="ko-KR" altLang="en-US" sz="4000" dirty="0" smtClean="0"/>
              <a:t>들이 존재 </a:t>
            </a:r>
            <a:endParaRPr lang="en-US" altLang="ko-KR" sz="4000" dirty="0" smtClean="0"/>
          </a:p>
          <a:p>
            <a:endParaRPr lang="en-US" altLang="ko-KR" sz="4000" dirty="0"/>
          </a:p>
          <a:p>
            <a:pPr marL="342900" indent="-342900">
              <a:buAutoNum type="arabicParenR"/>
            </a:pPr>
            <a:r>
              <a:rPr lang="ko-KR" altLang="en-US" sz="4000" dirty="0" smtClean="0"/>
              <a:t> </a:t>
            </a:r>
            <a:r>
              <a:rPr lang="ko-KR" altLang="en-US" sz="4000" b="1" dirty="0" smtClean="0"/>
              <a:t>카카오 </a:t>
            </a:r>
            <a:r>
              <a:rPr lang="en-US" altLang="ko-KR" sz="4000" b="1" dirty="0" smtClean="0"/>
              <a:t>Developers</a:t>
            </a:r>
            <a:r>
              <a:rPr lang="en-US" altLang="ko-KR" sz="4000" dirty="0" smtClean="0"/>
              <a:t> (</a:t>
            </a:r>
            <a:r>
              <a:rPr lang="ko-KR" altLang="en-US" sz="4000" dirty="0" err="1" smtClean="0"/>
              <a:t>카카오맵</a:t>
            </a:r>
            <a:r>
              <a:rPr lang="ko-KR" altLang="en-US" sz="4000" dirty="0" smtClean="0"/>
              <a:t> 지도 </a:t>
            </a:r>
            <a:r>
              <a:rPr lang="en-US" altLang="ko-KR" sz="4000" dirty="0" smtClean="0"/>
              <a:t>API </a:t>
            </a:r>
            <a:r>
              <a:rPr lang="ko-KR" altLang="en-US" sz="4000" dirty="0" smtClean="0"/>
              <a:t>활용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등</a:t>
            </a:r>
            <a:r>
              <a:rPr lang="en-US" altLang="ko-KR" sz="4000" dirty="0"/>
              <a:t>) </a:t>
            </a:r>
            <a:r>
              <a:rPr lang="en-US" altLang="ko-KR" sz="4000" dirty="0">
                <a:hlinkClick r:id="rId4"/>
              </a:rPr>
              <a:t>https://developers.kakao.com/</a:t>
            </a:r>
            <a:endParaRPr lang="en-US" altLang="ko-KR" sz="4000" dirty="0" smtClean="0"/>
          </a:p>
          <a:p>
            <a:endParaRPr lang="en-US" altLang="ko-KR" sz="4000" dirty="0"/>
          </a:p>
          <a:p>
            <a:pPr marL="342900" indent="-342900">
              <a:buAutoNum type="arabicParenR"/>
            </a:pPr>
            <a:endParaRPr lang="en-US" altLang="ko-KR" sz="4000" dirty="0" smtClean="0"/>
          </a:p>
          <a:p>
            <a:pPr marL="342900" indent="-342900">
              <a:buAutoNum type="arabicParenR"/>
            </a:pPr>
            <a:endParaRPr lang="en-US" altLang="ko-KR" sz="4000" dirty="0" smtClean="0"/>
          </a:p>
          <a:p>
            <a:pPr marL="342900" indent="-342900">
              <a:buAutoNum type="arabicParenR"/>
            </a:pPr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en-US" altLang="ko-KR" sz="4000" dirty="0" smtClean="0"/>
              <a:t>2)</a:t>
            </a:r>
            <a:r>
              <a:rPr lang="ko-KR" altLang="en-US" sz="4000" dirty="0" smtClean="0"/>
              <a:t> </a:t>
            </a:r>
            <a:r>
              <a:rPr lang="ko-KR" altLang="en-US" sz="4000" b="1" dirty="0" err="1" smtClean="0"/>
              <a:t>네이버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Developers </a:t>
            </a:r>
            <a:r>
              <a:rPr lang="en-US" altLang="ko-KR" sz="4000" dirty="0" smtClean="0"/>
              <a:t>(</a:t>
            </a:r>
            <a:r>
              <a:rPr lang="ko-KR" altLang="en-US" sz="4000" dirty="0" err="1" smtClean="0"/>
              <a:t>네이버</a:t>
            </a:r>
            <a:r>
              <a:rPr lang="ko-KR" altLang="en-US" sz="4000" dirty="0" smtClean="0"/>
              <a:t> 아이디 로그인 </a:t>
            </a:r>
            <a:r>
              <a:rPr lang="en-US" altLang="ko-KR" sz="4000" dirty="0" smtClean="0"/>
              <a:t>API, </a:t>
            </a:r>
            <a:r>
              <a:rPr lang="ko-KR" altLang="en-US" sz="4000" dirty="0" err="1" smtClean="0"/>
              <a:t>파파고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API </a:t>
            </a:r>
            <a:r>
              <a:rPr lang="ko-KR" altLang="en-US" sz="4000" dirty="0" smtClean="0"/>
              <a:t>활용 등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> </a:t>
            </a:r>
            <a:r>
              <a:rPr lang="en-US" altLang="ko-KR" sz="4000" dirty="0">
                <a:hlinkClick r:id="rId5"/>
              </a:rPr>
              <a:t>https://</a:t>
            </a:r>
            <a:r>
              <a:rPr lang="en-US" altLang="ko-KR" sz="4000" dirty="0" smtClean="0">
                <a:hlinkClick r:id="rId5"/>
              </a:rPr>
              <a:t>developers.naver.com/</a:t>
            </a:r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 smtClean="0"/>
          </a:p>
          <a:p>
            <a:endParaRPr lang="en-US" altLang="ko-KR" sz="4000" dirty="0"/>
          </a:p>
          <a:p>
            <a:endParaRPr lang="en-US" altLang="ko-KR" sz="4000" dirty="0" smtClean="0"/>
          </a:p>
          <a:p>
            <a:endParaRPr lang="en-US" altLang="ko-KR" sz="4000" dirty="0"/>
          </a:p>
          <a:p>
            <a:endParaRPr lang="en-US" altLang="ko-KR" sz="4000" dirty="0" smtClean="0"/>
          </a:p>
          <a:p>
            <a:r>
              <a:rPr lang="en-US" altLang="ko-KR" sz="4000" dirty="0" smtClean="0"/>
              <a:t>3) </a:t>
            </a:r>
            <a:r>
              <a:rPr lang="en-US" altLang="ko-KR" sz="4000" b="1" dirty="0" err="1" smtClean="0"/>
              <a:t>OpenWeatherMap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날씨 </a:t>
            </a:r>
            <a:r>
              <a:rPr lang="en-US" altLang="ko-KR" sz="4000" dirty="0" smtClean="0"/>
              <a:t>API </a:t>
            </a:r>
            <a:r>
              <a:rPr lang="ko-KR" altLang="en-US" sz="4000" dirty="0" smtClean="0"/>
              <a:t>활용 등</a:t>
            </a:r>
            <a:r>
              <a:rPr lang="en-US" altLang="ko-KR" sz="4000" dirty="0"/>
              <a:t>) </a:t>
            </a:r>
            <a:r>
              <a:rPr lang="en-US" altLang="ko-KR" sz="4000" dirty="0">
                <a:hlinkClick r:id="rId6"/>
              </a:rPr>
              <a:t>https://openweathermap.org/</a:t>
            </a:r>
            <a:endParaRPr lang="en-US" altLang="ko-KR" sz="4000" dirty="0" smtClean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025" y="5140722"/>
            <a:ext cx="5391150" cy="2590800"/>
          </a:xfrm>
          <a:prstGeom prst="rect">
            <a:avLst/>
          </a:prstGeom>
        </p:spPr>
      </p:pic>
      <p:pic>
        <p:nvPicPr>
          <p:cNvPr id="1030" name="Picture 6" descr="네이버 개발자 센터 - NAVER Develope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5" y="9371828"/>
            <a:ext cx="53911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55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108840" y="1066800"/>
            <a:ext cx="13165959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API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 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받으러 왔어요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~ API </a:t>
            </a:r>
            <a:r>
              <a:rPr lang="ko-KR" altLang="en-US" sz="6000" b="1" dirty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주세요</a:t>
            </a:r>
            <a:r>
              <a:rPr lang="en-US" altLang="ko-KR" sz="6000" b="1" dirty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!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206759" y="3045738"/>
            <a:ext cx="15611100" cy="2430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  <a:t>1) </a:t>
            </a:r>
            <a:r>
              <a:rPr lang="ko-KR" altLang="en-US" sz="4000" dirty="0" smtClean="0">
                <a:latin typeface="+mn-ea"/>
                <a:ea typeface="+mn-ea"/>
                <a:cs typeface="Noto Sans KR"/>
                <a:sym typeface="Noto Sans KR"/>
              </a:rPr>
              <a:t>앞에서 </a:t>
            </a: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설명한 공공데이터 홈페이지에 </a:t>
            </a:r>
            <a:r>
              <a:rPr lang="ko-KR" altLang="en-US" sz="4000" b="1" dirty="0">
                <a:latin typeface="+mn-ea"/>
                <a:ea typeface="+mn-ea"/>
                <a:cs typeface="Noto Sans KR"/>
                <a:sym typeface="Noto Sans KR"/>
              </a:rPr>
              <a:t>가입</a:t>
            </a: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해주세요</a:t>
            </a: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>!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000" dirty="0">
                <a:latin typeface="+mn-ea"/>
                <a:ea typeface="+mn-ea"/>
                <a:cs typeface="Noto Sans KR"/>
                <a:sym typeface="Noto Sans KR"/>
              </a:rPr>
              <a:t>가입 후에는 이제부터 </a:t>
            </a:r>
            <a:r>
              <a:rPr lang="ko-KR" altLang="en-US" sz="4000" u="sng" dirty="0">
                <a:latin typeface="+mn-ea"/>
                <a:ea typeface="+mn-ea"/>
                <a:cs typeface="Noto Sans KR"/>
                <a:sym typeface="Noto Sans KR"/>
              </a:rPr>
              <a:t>두 눈 크게 뜨고 봐주세요</a:t>
            </a:r>
            <a:r>
              <a:rPr lang="en-US" altLang="ko-KR" sz="4000" u="sng" dirty="0" smtClean="0">
                <a:latin typeface="+mn-ea"/>
                <a:ea typeface="+mn-ea"/>
                <a:cs typeface="Noto Sans KR"/>
                <a:sym typeface="Noto Sans KR"/>
              </a:rPr>
              <a:t>!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u="sng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  <a:t>    2) </a:t>
            </a:r>
            <a:r>
              <a:rPr lang="ko-KR" altLang="en-US" sz="4000" dirty="0" err="1" smtClean="0">
                <a:latin typeface="+mn-ea"/>
                <a:ea typeface="+mn-ea"/>
                <a:cs typeface="Noto Sans KR"/>
                <a:sym typeface="Noto Sans KR"/>
              </a:rPr>
              <a:t>데이터찾기</a:t>
            </a:r>
            <a:r>
              <a:rPr lang="ko-KR" altLang="en-US" sz="4000" dirty="0" smtClean="0">
                <a:latin typeface="+mn-ea"/>
                <a:ea typeface="+mn-ea"/>
                <a:cs typeface="Noto Sans KR"/>
                <a:sym typeface="Noto Sans KR"/>
              </a:rPr>
              <a:t> </a:t>
            </a:r>
            <a: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  <a:t>&gt; </a:t>
            </a:r>
            <a:r>
              <a:rPr lang="ko-KR" altLang="en-US" sz="4000" dirty="0" smtClean="0">
                <a:latin typeface="+mn-ea"/>
                <a:ea typeface="+mn-ea"/>
                <a:cs typeface="Noto Sans KR"/>
                <a:sym typeface="Noto Sans KR"/>
              </a:rPr>
              <a:t>데이터목록 </a:t>
            </a:r>
            <a: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  <a:t>&gt; </a:t>
            </a:r>
            <a:r>
              <a:rPr lang="ko-KR" altLang="en-US" sz="4000" dirty="0" err="1" smtClean="0">
                <a:latin typeface="+mn-ea"/>
                <a:ea typeface="+mn-ea"/>
                <a:cs typeface="Noto Sans KR"/>
                <a:sym typeface="Noto Sans KR"/>
              </a:rPr>
              <a:t>검색창에</a:t>
            </a:r>
            <a:r>
              <a:rPr lang="ko-KR" altLang="en-US" sz="4000" dirty="0" smtClean="0">
                <a:latin typeface="+mn-ea"/>
                <a:ea typeface="+mn-ea"/>
                <a:cs typeface="Noto Sans KR"/>
                <a:sym typeface="Noto Sans KR"/>
              </a:rPr>
              <a:t> </a:t>
            </a:r>
            <a:r>
              <a:rPr lang="en-US" altLang="ko-KR" sz="4000" b="1" dirty="0" smtClean="0">
                <a:latin typeface="+mn-ea"/>
                <a:ea typeface="+mn-ea"/>
                <a:cs typeface="Noto Sans KR"/>
                <a:sym typeface="Noto Sans KR"/>
              </a:rPr>
              <a:t>‘</a:t>
            </a:r>
            <a:r>
              <a:rPr lang="ko-KR" altLang="en-US" sz="4000" b="1" dirty="0" smtClean="0">
                <a:latin typeface="+mn-ea"/>
                <a:ea typeface="+mn-ea"/>
                <a:cs typeface="Noto Sans KR"/>
                <a:sym typeface="Noto Sans KR"/>
              </a:rPr>
              <a:t>코로나</a:t>
            </a:r>
            <a:r>
              <a:rPr lang="en-US" altLang="ko-KR" sz="4000" b="1" dirty="0" smtClean="0">
                <a:latin typeface="+mn-ea"/>
                <a:ea typeface="+mn-ea"/>
                <a:cs typeface="Noto Sans KR"/>
                <a:sym typeface="Noto Sans KR"/>
              </a:rPr>
              <a:t>19 </a:t>
            </a:r>
            <a:r>
              <a:rPr lang="ko-KR" altLang="en-US" sz="4000" b="1" dirty="0" smtClean="0">
                <a:latin typeface="+mn-ea"/>
                <a:ea typeface="+mn-ea"/>
                <a:cs typeface="Noto Sans KR"/>
                <a:sym typeface="Noto Sans KR"/>
              </a:rPr>
              <a:t>시도</a:t>
            </a:r>
            <a:r>
              <a:rPr lang="en-US" altLang="ko-KR" sz="4000" b="1" dirty="0" smtClean="0">
                <a:latin typeface="+mn-ea"/>
                <a:ea typeface="+mn-ea"/>
                <a:cs typeface="Noto Sans KR"/>
                <a:sym typeface="Noto Sans KR"/>
              </a:rPr>
              <a:t>‘ </a:t>
            </a:r>
            <a:r>
              <a:rPr lang="ko-KR" altLang="en-US" sz="4000" dirty="0" smtClean="0">
                <a:latin typeface="+mn-ea"/>
                <a:ea typeface="+mn-ea"/>
                <a:cs typeface="Noto Sans KR"/>
                <a:sym typeface="Noto Sans KR"/>
              </a:rPr>
              <a:t>검색 </a:t>
            </a:r>
            <a: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  <a:t>&gt; </a:t>
            </a:r>
            <a:b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</a:br>
            <a:r>
              <a:rPr lang="ko-KR" altLang="en-US" sz="4000" dirty="0" smtClean="0">
                <a:latin typeface="+mn-ea"/>
                <a:ea typeface="+mn-ea"/>
                <a:cs typeface="Noto Sans KR"/>
                <a:sym typeface="Noto Sans KR"/>
              </a:rPr>
              <a:t>오픈 </a:t>
            </a:r>
            <a: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  <a:t>API </a:t>
            </a:r>
            <a:r>
              <a:rPr lang="ko-KR" altLang="en-US" sz="4000" dirty="0" smtClean="0">
                <a:latin typeface="+mn-ea"/>
                <a:ea typeface="+mn-ea"/>
                <a:cs typeface="Noto Sans KR"/>
                <a:sym typeface="Noto Sans KR"/>
              </a:rPr>
              <a:t>에서 </a:t>
            </a:r>
            <a:r>
              <a:rPr lang="ko-KR" altLang="en-US" sz="4000" b="1" dirty="0" smtClean="0">
                <a:latin typeface="+mn-ea"/>
                <a:ea typeface="+mn-ea"/>
                <a:cs typeface="Noto Sans KR"/>
                <a:sym typeface="Noto Sans KR"/>
              </a:rPr>
              <a:t>보건복지부</a:t>
            </a:r>
            <a:r>
              <a:rPr lang="en-US" altLang="ko-KR" sz="4000" b="1" dirty="0" smtClean="0">
                <a:latin typeface="+mn-ea"/>
                <a:ea typeface="+mn-ea"/>
                <a:cs typeface="Noto Sans KR"/>
                <a:sym typeface="Noto Sans KR"/>
              </a:rPr>
              <a:t>_</a:t>
            </a:r>
            <a:r>
              <a:rPr lang="ko-KR" altLang="en-US" sz="4000" b="1" dirty="0" smtClean="0">
                <a:latin typeface="+mn-ea"/>
                <a:ea typeface="+mn-ea"/>
                <a:cs typeface="Noto Sans KR"/>
                <a:sym typeface="Noto Sans KR"/>
              </a:rPr>
              <a:t>코로나</a:t>
            </a:r>
            <a:r>
              <a:rPr lang="en-US" altLang="ko-KR" sz="4000" b="1" dirty="0" smtClean="0">
                <a:latin typeface="+mn-ea"/>
                <a:ea typeface="+mn-ea"/>
                <a:cs typeface="Noto Sans KR"/>
                <a:sym typeface="Noto Sans KR"/>
              </a:rPr>
              <a:t>19 </a:t>
            </a:r>
            <a:r>
              <a:rPr lang="ko-KR" altLang="en-US" sz="4000" b="1" dirty="0" smtClean="0">
                <a:latin typeface="+mn-ea"/>
                <a:ea typeface="+mn-ea"/>
                <a:cs typeface="Noto Sans KR"/>
                <a:sym typeface="Noto Sans KR"/>
              </a:rPr>
              <a:t>시</a:t>
            </a:r>
            <a:r>
              <a:rPr lang="en-US" altLang="ko-KR" sz="4000" b="1" dirty="0" smtClean="0">
                <a:latin typeface="+mn-ea"/>
                <a:ea typeface="+mn-ea"/>
                <a:cs typeface="Noto Sans KR"/>
                <a:sym typeface="Noto Sans KR"/>
              </a:rPr>
              <a:t>∙</a:t>
            </a:r>
            <a:r>
              <a:rPr lang="ko-KR" altLang="en-US" sz="4000" b="1" dirty="0" err="1" smtClean="0">
                <a:latin typeface="+mn-ea"/>
                <a:ea typeface="+mn-ea"/>
                <a:cs typeface="Noto Sans KR"/>
                <a:sym typeface="Noto Sans KR"/>
              </a:rPr>
              <a:t>도발생</a:t>
            </a:r>
            <a:r>
              <a:rPr lang="en-US" altLang="ko-KR" sz="4000" b="1" dirty="0" smtClean="0">
                <a:latin typeface="+mn-ea"/>
                <a:ea typeface="+mn-ea"/>
                <a:cs typeface="Noto Sans KR"/>
                <a:sym typeface="Noto Sans KR"/>
              </a:rPr>
              <a:t>_</a:t>
            </a:r>
            <a:r>
              <a:rPr lang="ko-KR" altLang="en-US" sz="4000" b="1" dirty="0" smtClean="0">
                <a:latin typeface="+mn-ea"/>
                <a:ea typeface="+mn-ea"/>
                <a:cs typeface="Noto Sans KR"/>
                <a:sym typeface="Noto Sans KR"/>
              </a:rPr>
              <a:t>현황 </a:t>
            </a:r>
            <a:r>
              <a:rPr lang="ko-KR" altLang="en-US" sz="4000" dirty="0" smtClean="0">
                <a:latin typeface="+mn-ea"/>
                <a:ea typeface="+mn-ea"/>
                <a:cs typeface="Noto Sans KR"/>
                <a:sym typeface="Noto Sans KR"/>
              </a:rPr>
              <a:t>클릭</a:t>
            </a:r>
            <a: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  <a:t>&gt; </a:t>
            </a:r>
            <a:r>
              <a:rPr lang="ko-KR" altLang="en-US" sz="4000" b="1" dirty="0" smtClean="0">
                <a:latin typeface="+mn-ea"/>
                <a:ea typeface="+mn-ea"/>
                <a:cs typeface="Noto Sans KR"/>
                <a:sym typeface="Noto Sans KR"/>
              </a:rPr>
              <a:t>활용신청</a:t>
            </a:r>
            <a:r>
              <a:rPr lang="ko-KR" altLang="en-US" sz="4000" dirty="0" smtClean="0">
                <a:latin typeface="+mn-ea"/>
                <a:ea typeface="+mn-ea"/>
                <a:cs typeface="Noto Sans KR"/>
                <a:sym typeface="Noto Sans KR"/>
              </a:rPr>
              <a:t> 클릭</a:t>
            </a:r>
            <a: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</a:br>
            <a:endParaRPr lang="en-US" altLang="ko-KR" sz="4000" dirty="0" smtClean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 smtClean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4000" dirty="0" smtClean="0">
                <a:latin typeface="+mn-ea"/>
                <a:ea typeface="+mn-ea"/>
                <a:cs typeface="Noto Sans KR"/>
                <a:sym typeface="Noto Sans KR"/>
              </a:rPr>
            </a:br>
            <a:endParaRPr lang="en-US" altLang="ko-KR" sz="4000" dirty="0" smtClean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 smtClean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 smtClean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u="sng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000" u="sng" dirty="0" smtClean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000" dirty="0">
              <a:latin typeface="+mn-ea"/>
              <a:ea typeface="+mn-ea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4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sz="3000" dirty="0">
              <a:latin typeface="+mn-ea"/>
              <a:ea typeface="+mn-ea"/>
              <a:cs typeface="Noto Sans KR"/>
              <a:sym typeface="Noto Sans KR"/>
            </a:endParaRPr>
          </a:p>
        </p:txBody>
      </p:sp>
      <p:pic>
        <p:nvPicPr>
          <p:cNvPr id="3080" name="Picture 8" descr="눈 그림, Emojipedia Eye Wink World Emoji Day, Eye, 얼굴, 심장, 사람들 png | PNGWing">
            <a:extLst>
              <a:ext uri="{FF2B5EF4-FFF2-40B4-BE49-F238E27FC236}">
                <a16:creationId xmlns="" xmlns:a16="http://schemas.microsoft.com/office/drawing/2014/main" id="{160B903E-5D0C-40FB-BE78-A71C872D2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1706" y="229859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044" y="9023026"/>
            <a:ext cx="15520162" cy="27728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785332" y="10865476"/>
            <a:ext cx="1750874" cy="8394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8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5"/>
          <p:cNvGrpSpPr/>
          <p:nvPr/>
        </p:nvGrpSpPr>
        <p:grpSpPr>
          <a:xfrm>
            <a:off x="0" y="0"/>
            <a:ext cx="24384001" cy="13716003"/>
            <a:chOff x="0" y="0"/>
            <a:chExt cx="24384001" cy="13716002"/>
          </a:xfrm>
        </p:grpSpPr>
        <p:sp>
          <p:nvSpPr>
            <p:cNvPr id="131" name="Google Shape;131;p5"/>
            <p:cNvSpPr/>
            <p:nvPr/>
          </p:nvSpPr>
          <p:spPr>
            <a:xfrm>
              <a:off x="0" y="0"/>
              <a:ext cx="24384001" cy="13716002"/>
            </a:xfrm>
            <a:prstGeom prst="rect">
              <a:avLst/>
            </a:prstGeom>
            <a:solidFill>
              <a:srgbClr val="E5E7E9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4909850" y="6521450"/>
              <a:ext cx="14564400" cy="6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000"/>
                <a:buFont typeface="Arial"/>
                <a:buNone/>
              </a:pPr>
              <a:r>
                <a:rPr lang="en-US" sz="3000" i="0" u="none" strike="noStrike" cap="none" dirty="0" err="1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사진을</a:t>
              </a:r>
              <a:r>
                <a:rPr lang="en-US" sz="3000" i="0" u="none" strike="noStrike" cap="none" dirty="0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3000" i="0" u="none" strike="noStrike" cap="none" dirty="0" err="1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넣을</a:t>
              </a:r>
              <a:r>
                <a:rPr lang="en-US" sz="3000" i="0" u="none" strike="noStrike" cap="none" dirty="0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3000" i="0" u="none" strike="noStrike" cap="none" dirty="0" err="1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때에는</a:t>
              </a:r>
              <a:r>
                <a:rPr lang="en-US" sz="3000" i="0" u="none" strike="noStrike" cap="none" dirty="0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 </a:t>
              </a:r>
              <a:r>
                <a:rPr lang="en-US" sz="3000" i="0" u="none" strike="noStrike" cap="none" dirty="0" err="1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사진의</a:t>
              </a:r>
              <a:r>
                <a:rPr lang="en-US" sz="3000" i="0" u="none" strike="noStrike" cap="none" dirty="0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3000" i="0" u="none" strike="noStrike" cap="none" dirty="0" err="1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비율이</a:t>
              </a:r>
              <a:r>
                <a:rPr lang="en-US" sz="3000" i="0" u="none" strike="noStrike" cap="none" dirty="0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3000" i="0" u="none" strike="noStrike" cap="none" dirty="0" err="1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슬라이드의</a:t>
              </a:r>
              <a:r>
                <a:rPr lang="en-US" sz="3000" i="0" u="none" strike="noStrike" cap="none" dirty="0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폭/</a:t>
              </a:r>
              <a:r>
                <a:rPr lang="en-US" sz="3000" i="0" u="none" strike="noStrike" cap="none" dirty="0" err="1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높이를</a:t>
              </a:r>
              <a:r>
                <a:rPr lang="en-US" sz="3000" i="0" u="none" strike="noStrike" cap="none" dirty="0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3000" i="0" u="none" strike="noStrike" cap="none" dirty="0" err="1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넘어가게끔</a:t>
              </a:r>
              <a:r>
                <a:rPr lang="en-US" sz="3000" i="0" u="none" strike="noStrike" cap="none" dirty="0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3000" i="0" u="none" strike="noStrike" cap="none" dirty="0" err="1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늘려주세요</a:t>
              </a:r>
              <a:r>
                <a:rPr lang="en-US" sz="3000" i="0" u="none" strike="noStrike" cap="none" dirty="0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.</a:t>
              </a:r>
              <a:endParaRPr dirty="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5" name="본인 인증 절차 _ 공공데이터포털 - Chrome 2021-01-10 오전 3_19_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247"/>
          <a:stretch/>
        </p:blipFill>
        <p:spPr>
          <a:xfrm>
            <a:off x="0" y="0"/>
            <a:ext cx="24384002" cy="137160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108841" y="106680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 smtClean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API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활용신청 완료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! 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108841" y="3130988"/>
            <a:ext cx="15611100" cy="250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sz="3000" dirty="0">
              <a:latin typeface="+mn-ea"/>
              <a:ea typeface="+mn-ea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4533" y="1579761"/>
            <a:ext cx="9279467" cy="859207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 rot="10800000">
            <a:off x="13038667" y="5744437"/>
            <a:ext cx="2231427" cy="692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99487" y="5097576"/>
            <a:ext cx="4775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/>
              <a:t>일반 인증키는 개개인마다 달라요</a:t>
            </a:r>
            <a:r>
              <a:rPr lang="en-US" altLang="ko-KR" sz="5000" dirty="0" smtClean="0"/>
              <a:t>! </a:t>
            </a:r>
            <a:endParaRPr lang="ko-KR" altLang="en-US" sz="5000" dirty="0"/>
          </a:p>
        </p:txBody>
      </p:sp>
      <p:sp>
        <p:nvSpPr>
          <p:cNvPr id="7" name="TextBox 6"/>
          <p:cNvSpPr txBox="1"/>
          <p:nvPr/>
        </p:nvSpPr>
        <p:spPr>
          <a:xfrm>
            <a:off x="1418567" y="8303973"/>
            <a:ext cx="16180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+mn-ea"/>
                <a:ea typeface="+mn-ea"/>
              </a:rPr>
              <a:t>곧바로 사용은 </a:t>
            </a:r>
            <a:r>
              <a:rPr lang="ko-KR" altLang="en-US" sz="4000" b="1" dirty="0" smtClean="0">
                <a:solidFill>
                  <a:srgbClr val="FF0000"/>
                </a:solidFill>
                <a:latin typeface="+mn-ea"/>
                <a:ea typeface="+mn-ea"/>
              </a:rPr>
              <a:t>불가능</a:t>
            </a:r>
            <a:r>
              <a:rPr lang="ko-KR" altLang="en-US" sz="4000" dirty="0" smtClean="0">
                <a:latin typeface="+mn-ea"/>
                <a:ea typeface="+mn-ea"/>
              </a:rPr>
              <a:t>하니 </a:t>
            </a:r>
            <a:r>
              <a:rPr lang="en-US" altLang="ko-KR" sz="4000" dirty="0" smtClean="0">
                <a:latin typeface="+mn-ea"/>
                <a:ea typeface="+mn-ea"/>
              </a:rPr>
              <a:t>20~30</a:t>
            </a:r>
            <a:r>
              <a:rPr lang="ko-KR" altLang="en-US" sz="4000" dirty="0" smtClean="0">
                <a:latin typeface="+mn-ea"/>
                <a:ea typeface="+mn-ea"/>
              </a:rPr>
              <a:t>분 정도 기다려주세요</a:t>
            </a:r>
            <a:r>
              <a:rPr lang="en-US" altLang="ko-KR" sz="4000" dirty="0" smtClean="0">
                <a:latin typeface="+mn-ea"/>
                <a:ea typeface="+mn-ea"/>
              </a:rPr>
              <a:t>! </a:t>
            </a:r>
            <a:endParaRPr lang="ko-KR" altLang="en-US" sz="4000" dirty="0">
              <a:latin typeface="+mn-ea"/>
              <a:ea typeface="+mn-ea"/>
            </a:endParaRPr>
          </a:p>
        </p:txBody>
      </p:sp>
      <p:pic>
        <p:nvPicPr>
          <p:cNvPr id="1026" name="Picture 2" descr="Wait - Visual Studio Marketp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412" y="9365505"/>
            <a:ext cx="3800987" cy="380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2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108841" y="106680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왜 기다려야 하죠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KR"/>
                <a:ea typeface="+mn-ea"/>
                <a:cs typeface="Noto Sans KR"/>
                <a:sym typeface="Noto Sans KR"/>
              </a:rPr>
              <a:t>?! </a:t>
            </a:r>
            <a:endParaRPr b="1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108841" y="3130988"/>
            <a:ext cx="15611100" cy="250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/>
            </a:r>
            <a:b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</a:br>
            <a:r>
              <a:rPr lang="en-US" altLang="ko-KR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3000" dirty="0">
                <a:latin typeface="+mn-ea"/>
                <a:ea typeface="+mn-ea"/>
                <a:cs typeface="Noto Sans KR"/>
                <a:sym typeface="Noto Sans KR"/>
              </a:rPr>
              <a:t> </a:t>
            </a:r>
            <a:endParaRPr sz="3000" dirty="0">
              <a:latin typeface="+mn-ea"/>
              <a:ea typeface="+mn-ea"/>
              <a:cs typeface="Noto Sans KR"/>
              <a:sym typeface="Noto Sans K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3824" y="2784228"/>
            <a:ext cx="85227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/>
              <a:t> </a:t>
            </a:r>
            <a:r>
              <a:rPr lang="en-US" altLang="ko-KR" sz="5000" b="1" dirty="0" smtClean="0"/>
              <a:t>‘</a:t>
            </a:r>
            <a:r>
              <a:rPr lang="ko-KR" altLang="en-US" sz="5000" b="1" dirty="0" smtClean="0"/>
              <a:t>활용신청 상세기능정보</a:t>
            </a:r>
            <a:r>
              <a:rPr lang="en-US" altLang="ko-KR" sz="5000" b="1" dirty="0" smtClean="0"/>
              <a:t>’</a:t>
            </a:r>
            <a:r>
              <a:rPr lang="ko-KR" altLang="en-US" sz="5000" dirty="0" smtClean="0"/>
              <a:t>를 통해 코로나 실시간 데이터를 불러올 건데요</a:t>
            </a:r>
            <a:r>
              <a:rPr lang="en-US" altLang="ko-KR" sz="5000" dirty="0" smtClean="0"/>
              <a:t>, </a:t>
            </a:r>
          </a:p>
          <a:p>
            <a:pPr algn="ctr"/>
            <a:endParaRPr lang="ko-KR" altLang="en-US" sz="5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063" y="846666"/>
            <a:ext cx="10347937" cy="59590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0269" y="8835251"/>
            <a:ext cx="10123730" cy="44912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60608" y="10265284"/>
            <a:ext cx="113917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/>
              <a:t>이렇게 원하는 날짜를 설정해주고 </a:t>
            </a: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ko-KR" altLang="en-US" sz="5000" dirty="0" smtClean="0"/>
              <a:t>그 </a:t>
            </a:r>
            <a:r>
              <a:rPr lang="ko-KR" altLang="en-US" sz="4800" b="1" dirty="0" smtClean="0"/>
              <a:t>결과값</a:t>
            </a:r>
            <a:r>
              <a:rPr lang="ko-KR" altLang="en-US" sz="5000" dirty="0" smtClean="0"/>
              <a:t>을 기다리려고 했는데</a:t>
            </a:r>
            <a:r>
              <a:rPr lang="en-US" altLang="ko-KR" sz="5000" dirty="0" smtClean="0"/>
              <a:t>! 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823784004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352</Words>
  <Application>Microsoft Office PowerPoint</Application>
  <PresentationFormat>사용자 지정</PresentationFormat>
  <Paragraphs>126</Paragraphs>
  <Slides>15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Noto Sans KR</vt:lpstr>
      <vt:lpstr>Arial</vt:lpstr>
      <vt:lpstr>맑은 고딕</vt:lpstr>
      <vt:lpstr>Helvetica Neue</vt:lpstr>
      <vt:lpstr>Helvetica Neue Light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Win10</dc:creator>
  <cp:lastModifiedBy>Windows 사용자</cp:lastModifiedBy>
  <cp:revision>16</cp:revision>
  <dcterms:modified xsi:type="dcterms:W3CDTF">2021-01-10T07:59:32Z</dcterms:modified>
</cp:coreProperties>
</file>